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04" r:id="rId1"/>
  </p:sldMasterIdLst>
  <p:sldIdLst>
    <p:sldId id="256" r:id="rId2"/>
    <p:sldId id="257" r:id="rId3"/>
    <p:sldId id="258" r:id="rId4"/>
    <p:sldId id="259" r:id="rId5"/>
    <p:sldId id="260" r:id="rId6"/>
    <p:sldId id="261" r:id="rId7"/>
    <p:sldId id="267" r:id="rId8"/>
    <p:sldId id="262" r:id="rId9"/>
    <p:sldId id="265" r:id="rId10"/>
    <p:sldId id="266" r:id="rId11"/>
    <p:sldId id="272" r:id="rId12"/>
    <p:sldId id="268" r:id="rId13"/>
    <p:sldId id="271" r:id="rId14"/>
  </p:sldIdLst>
  <p:sldSz cx="9144000" cy="6858000" type="screen4x3"/>
  <p:notesSz cx="6858000" cy="9144000"/>
  <p:custDataLst>
    <p:tags r:id="rId1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1326" y="5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8D75F85-6666-4353-9677-9D75E2A00D45}" type="datetimeFigureOut">
              <a:rPr lang="en-US" smtClean="0"/>
              <a:t>4/3/2016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28120DF-16A7-469C-BC27-9018E21EA9D8}" type="slidenum">
              <a:rPr lang="en-US" smtClean="0"/>
              <a:t>‹#›</a:t>
            </a:fld>
            <a:endParaRPr lang="en-US" dirty="0"/>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8D75F85-6666-4353-9677-9D75E2A00D45}" type="datetimeFigureOut">
              <a:rPr lang="en-US" smtClean="0"/>
              <a:t>4/3/2016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28120DF-16A7-469C-BC27-9018E21EA9D8}"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8D75F85-6666-4353-9677-9D75E2A00D45}" type="datetimeFigureOut">
              <a:rPr lang="en-US" smtClean="0"/>
              <a:t>4/3/2016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28120DF-16A7-469C-BC27-9018E21EA9D8}"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8D75F85-6666-4353-9677-9D75E2A00D45}" type="datetimeFigureOut">
              <a:rPr lang="en-US" smtClean="0"/>
              <a:t>4/3/2016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28120DF-16A7-469C-BC27-9018E21EA9D8}"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8D75F85-6666-4353-9677-9D75E2A00D45}" type="datetimeFigureOut">
              <a:rPr lang="en-US" smtClean="0"/>
              <a:t>4/3/2016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28120DF-16A7-469C-BC27-9018E21EA9D8}" type="slidenum">
              <a:rPr lang="en-US" smtClean="0"/>
              <a:t>‹#›</a:t>
            </a:fld>
            <a:endParaRPr lang="en-US" dirty="0"/>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8D75F85-6666-4353-9677-9D75E2A00D45}" type="datetimeFigureOut">
              <a:rPr lang="en-US" smtClean="0"/>
              <a:t>4/3/2016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28120DF-16A7-469C-BC27-9018E21EA9D8}"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8D75F85-6666-4353-9677-9D75E2A00D45}" type="datetimeFigureOut">
              <a:rPr lang="en-US" smtClean="0"/>
              <a:t>4/3/2016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28120DF-16A7-469C-BC27-9018E21EA9D8}" type="slidenum">
              <a:rPr lang="en-US" smtClean="0"/>
              <a:t>‹#›</a:t>
            </a:fld>
            <a:endParaRPr lang="en-US" dirty="0"/>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8D75F85-6666-4353-9677-9D75E2A00D45}" type="datetimeFigureOut">
              <a:rPr lang="en-US" smtClean="0"/>
              <a:t>4/3/2016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28120DF-16A7-469C-BC27-9018E21EA9D8}"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8D75F85-6666-4353-9677-9D75E2A00D45}" type="datetimeFigureOut">
              <a:rPr lang="en-US" smtClean="0"/>
              <a:t>4/3/2016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28120DF-16A7-469C-BC27-9018E21EA9D8}"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8D75F85-6666-4353-9677-9D75E2A00D45}" type="datetimeFigureOut">
              <a:rPr lang="en-US" smtClean="0"/>
              <a:t>4/3/2016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28120DF-16A7-469C-BC27-9018E21EA9D8}" type="slidenum">
              <a:rPr lang="en-US" smtClean="0"/>
              <a:t>‹#›</a:t>
            </a:fld>
            <a:endParaRPr lang="en-US" dirty="0"/>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8D75F85-6666-4353-9677-9D75E2A00D45}" type="datetimeFigureOut">
              <a:rPr lang="en-US" smtClean="0"/>
              <a:t>4/3/2016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28120DF-16A7-469C-BC27-9018E21EA9D8}"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D8D75F85-6666-4353-9677-9D75E2A00D45}" type="datetimeFigureOut">
              <a:rPr lang="en-US" smtClean="0"/>
              <a:t>4/3/2016</a:t>
            </a:fld>
            <a:endParaRPr lang="en-US" dirty="0"/>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dirty="0"/>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D28120DF-16A7-469C-BC27-9018E21EA9D8}"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4105" r:id="rId1"/>
    <p:sldLayoutId id="2147484106" r:id="rId2"/>
    <p:sldLayoutId id="2147484107" r:id="rId3"/>
    <p:sldLayoutId id="2147484108" r:id="rId4"/>
    <p:sldLayoutId id="2147484109" r:id="rId5"/>
    <p:sldLayoutId id="2147484110" r:id="rId6"/>
    <p:sldLayoutId id="2147484111" r:id="rId7"/>
    <p:sldLayoutId id="2147484112" r:id="rId8"/>
    <p:sldLayoutId id="2147484113" r:id="rId9"/>
    <p:sldLayoutId id="2147484114" r:id="rId10"/>
    <p:sldLayoutId id="2147484115"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09442" y="1295401"/>
            <a:ext cx="7117180" cy="1752599"/>
          </a:xfrm>
        </p:spPr>
        <p:txBody>
          <a:bodyPr>
            <a:normAutofit fontScale="90000"/>
          </a:bodyPr>
          <a:lstStyle/>
          <a:p>
            <a:r>
              <a:rPr lang="en-US" dirty="0" smtClean="0"/>
              <a:t>Learning to Live in</a:t>
            </a:r>
            <a:br>
              <a:rPr lang="en-US" dirty="0" smtClean="0"/>
            </a:br>
            <a:r>
              <a:rPr lang="en-US" dirty="0" smtClean="0"/>
              <a:t>the Positive</a:t>
            </a:r>
            <a:endParaRPr lang="en-US" dirty="0"/>
          </a:p>
        </p:txBody>
      </p:sp>
      <p:sp>
        <p:nvSpPr>
          <p:cNvPr id="3" name="Subtitle 2"/>
          <p:cNvSpPr>
            <a:spLocks noGrp="1"/>
          </p:cNvSpPr>
          <p:nvPr>
            <p:ph type="subTitle" idx="1"/>
          </p:nvPr>
        </p:nvSpPr>
        <p:spPr>
          <a:xfrm>
            <a:off x="1009442" y="3505200"/>
            <a:ext cx="7117180" cy="2133600"/>
          </a:xfrm>
        </p:spPr>
        <p:txBody>
          <a:bodyPr>
            <a:normAutofit/>
          </a:bodyPr>
          <a:lstStyle/>
          <a:p>
            <a:endParaRPr lang="en-US" dirty="0" smtClean="0"/>
          </a:p>
          <a:p>
            <a:r>
              <a:rPr lang="en-US" dirty="0" smtClean="0"/>
              <a:t>Introduction and Lecture 1</a:t>
            </a:r>
          </a:p>
          <a:p>
            <a:endParaRPr lang="en-US" dirty="0" smtClean="0"/>
          </a:p>
          <a:p>
            <a:r>
              <a:rPr lang="en-US" sz="1800" dirty="0" smtClean="0"/>
              <a:t>Daniel B. Lord, Ph.D.</a:t>
            </a:r>
            <a:endParaRPr lang="en-US" sz="800" dirty="0" smtClean="0"/>
          </a:p>
          <a:p>
            <a:r>
              <a:rPr lang="en-US" sz="1800" dirty="0" smtClean="0"/>
              <a:t>Anchorage, Alaska</a:t>
            </a:r>
            <a:endParaRPr lang="en-US" sz="1800" dirty="0"/>
          </a:p>
        </p:txBody>
      </p:sp>
    </p:spTree>
    <p:extLst>
      <p:ext uri="{BB962C8B-B14F-4D97-AF65-F5344CB8AC3E}">
        <p14:creationId xmlns:p14="http://schemas.microsoft.com/office/powerpoint/2010/main" val="29251860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524000"/>
          </a:xfrm>
        </p:spPr>
        <p:txBody>
          <a:bodyPr>
            <a:normAutofit fontScale="90000"/>
          </a:bodyPr>
          <a:lstStyle/>
          <a:p>
            <a:r>
              <a:rPr lang="en-US" dirty="0" smtClean="0"/>
              <a:t>Possible Soul, Mind, and Body Interactions from Three Forces Perspective</a:t>
            </a:r>
            <a:endParaRPr lang="en-US" dirty="0"/>
          </a:p>
        </p:txBody>
      </p:sp>
      <p:sp>
        <p:nvSpPr>
          <p:cNvPr id="3" name="Content Placeholder 2"/>
          <p:cNvSpPr>
            <a:spLocks noGrp="1"/>
          </p:cNvSpPr>
          <p:nvPr>
            <p:ph idx="1"/>
          </p:nvPr>
        </p:nvSpPr>
        <p:spPr/>
        <p:txBody>
          <a:bodyPr>
            <a:normAutofit/>
          </a:bodyPr>
          <a:lstStyle/>
          <a:p>
            <a:endParaRPr lang="en-US" dirty="0" smtClean="0"/>
          </a:p>
          <a:p>
            <a:endParaRPr lang="en-US" sz="1200" dirty="0" smtClean="0"/>
          </a:p>
          <a:p>
            <a:endParaRPr lang="en-US" sz="1200" dirty="0" smtClean="0"/>
          </a:p>
          <a:p>
            <a:endParaRPr lang="en-US" sz="1200" dirty="0" smtClean="0"/>
          </a:p>
          <a:p>
            <a:pPr>
              <a:tabLst>
                <a:tab pos="6681788" algn="l"/>
              </a:tabLst>
            </a:pPr>
            <a:r>
              <a:rPr lang="en-US" dirty="0" smtClean="0"/>
              <a:t>Analogy of  light; both material and non-material</a:t>
            </a:r>
          </a:p>
          <a:p>
            <a:endParaRPr lang="en-US" sz="2000" dirty="0"/>
          </a:p>
          <a:p>
            <a:r>
              <a:rPr lang="en-US" dirty="0" smtClean="0"/>
              <a:t>“Subtle Body” </a:t>
            </a:r>
            <a:r>
              <a:rPr lang="en-US" i="1" dirty="0" smtClean="0"/>
              <a:t>(eastern mysticism, Jung)</a:t>
            </a:r>
          </a:p>
          <a:p>
            <a:pPr lvl="1"/>
            <a:r>
              <a:rPr lang="en-US" dirty="0" smtClean="0"/>
              <a:t>Conceptualized as energy currents</a:t>
            </a:r>
          </a:p>
          <a:p>
            <a:pPr lvl="1"/>
            <a:r>
              <a:rPr lang="en-US" i="1" dirty="0" smtClean="0"/>
              <a:t>Disturbances:</a:t>
            </a:r>
            <a:r>
              <a:rPr lang="en-US" dirty="0" smtClean="0"/>
              <a:t>  somatoform disorders, psychosomatic illness, PTSD</a:t>
            </a:r>
          </a:p>
          <a:p>
            <a:endParaRPr lang="en-US" sz="2000" dirty="0" smtClean="0"/>
          </a:p>
          <a:p>
            <a:r>
              <a:rPr lang="en-US" dirty="0" smtClean="0"/>
              <a:t>Sympathetic nervous system, neurotransmitters</a:t>
            </a:r>
          </a:p>
          <a:p>
            <a:pPr lvl="1"/>
            <a:r>
              <a:rPr lang="en-US" dirty="0" smtClean="0"/>
              <a:t>Similarities to light</a:t>
            </a:r>
          </a:p>
          <a:p>
            <a:pPr lvl="1"/>
            <a:endParaRPr lang="en-US" dirty="0"/>
          </a:p>
          <a:p>
            <a:pPr lvl="1"/>
            <a:endParaRPr lang="en-US" dirty="0" smtClean="0"/>
          </a:p>
        </p:txBody>
      </p:sp>
    </p:spTree>
    <p:extLst>
      <p:ext uri="{BB962C8B-B14F-4D97-AF65-F5344CB8AC3E}">
        <p14:creationId xmlns:p14="http://schemas.microsoft.com/office/powerpoint/2010/main" val="32439660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Developing a Positive Outlook</a:t>
            </a:r>
            <a:endParaRPr lang="en-US" dirty="0"/>
          </a:p>
        </p:txBody>
      </p:sp>
      <p:sp>
        <p:nvSpPr>
          <p:cNvPr id="3" name="Content Placeholder 2"/>
          <p:cNvSpPr>
            <a:spLocks noGrp="1"/>
          </p:cNvSpPr>
          <p:nvPr>
            <p:ph idx="1"/>
          </p:nvPr>
        </p:nvSpPr>
        <p:spPr/>
        <p:txBody>
          <a:bodyPr>
            <a:normAutofit/>
          </a:bodyPr>
          <a:lstStyle/>
          <a:p>
            <a:endParaRPr lang="en-US" dirty="0" smtClean="0"/>
          </a:p>
          <a:p>
            <a:endParaRPr lang="en-US" sz="1200" dirty="0" smtClean="0"/>
          </a:p>
          <a:p>
            <a:pPr>
              <a:tabLst>
                <a:tab pos="7772400" algn="l"/>
              </a:tabLst>
            </a:pPr>
            <a:r>
              <a:rPr lang="en-US" dirty="0" smtClean="0"/>
              <a:t>Optimism also as light, seeing positive over the negative </a:t>
            </a:r>
          </a:p>
          <a:p>
            <a:pPr lvl="1"/>
            <a:r>
              <a:rPr lang="en-US" dirty="0" smtClean="0"/>
              <a:t>Darkness (negative) is absence of light (positive)</a:t>
            </a:r>
          </a:p>
          <a:p>
            <a:endParaRPr lang="en-US" dirty="0" smtClean="0"/>
          </a:p>
          <a:p>
            <a:r>
              <a:rPr lang="en-US" dirty="0" smtClean="0"/>
              <a:t>Expect the positive, but put yourself in neutral</a:t>
            </a:r>
          </a:p>
          <a:p>
            <a:pPr lvl="1"/>
            <a:r>
              <a:rPr lang="en-US" dirty="0" smtClean="0"/>
              <a:t>“Success” is overrated</a:t>
            </a:r>
          </a:p>
          <a:p>
            <a:endParaRPr lang="en-US" dirty="0" smtClean="0"/>
          </a:p>
          <a:p>
            <a:r>
              <a:rPr lang="en-US" dirty="0" smtClean="0"/>
              <a:t>Conceal your own good deeds, but reveal your mistakes</a:t>
            </a:r>
          </a:p>
          <a:p>
            <a:pPr lvl="1"/>
            <a:r>
              <a:rPr lang="en-US" dirty="0" smtClean="0"/>
              <a:t>Story in Gospel of St. Matthew </a:t>
            </a:r>
          </a:p>
          <a:p>
            <a:endParaRPr lang="en-US" dirty="0" smtClean="0"/>
          </a:p>
          <a:p>
            <a:endParaRPr lang="en-US" dirty="0"/>
          </a:p>
        </p:txBody>
      </p:sp>
    </p:spTree>
    <p:extLst>
      <p:ext uri="{BB962C8B-B14F-4D97-AF65-F5344CB8AC3E}">
        <p14:creationId xmlns:p14="http://schemas.microsoft.com/office/powerpoint/2010/main" val="27161419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Challenges to a Positive Outlook</a:t>
            </a:r>
            <a:endParaRPr lang="en-US" dirty="0"/>
          </a:p>
        </p:txBody>
      </p:sp>
      <p:sp>
        <p:nvSpPr>
          <p:cNvPr id="3" name="Content Placeholder 2"/>
          <p:cNvSpPr>
            <a:spLocks noGrp="1"/>
          </p:cNvSpPr>
          <p:nvPr>
            <p:ph idx="1"/>
          </p:nvPr>
        </p:nvSpPr>
        <p:spPr/>
        <p:txBody>
          <a:bodyPr>
            <a:normAutofit/>
          </a:bodyPr>
          <a:lstStyle/>
          <a:p>
            <a:endParaRPr lang="en-US" sz="1200" dirty="0" smtClean="0"/>
          </a:p>
          <a:p>
            <a:pPr>
              <a:tabLst>
                <a:tab pos="7094538" algn="l"/>
              </a:tabLst>
            </a:pPr>
            <a:r>
              <a:rPr lang="en-US" dirty="0" smtClean="0"/>
              <a:t>Implies personal formulation of clear meaning of life</a:t>
            </a:r>
          </a:p>
          <a:p>
            <a:pPr lvl="1"/>
            <a:r>
              <a:rPr lang="en-US" dirty="0" smtClean="0"/>
              <a:t>Making decisions more consciously</a:t>
            </a:r>
          </a:p>
          <a:p>
            <a:pPr lvl="1">
              <a:tabLst>
                <a:tab pos="6400800" algn="l"/>
              </a:tabLst>
            </a:pPr>
            <a:endParaRPr lang="en-US" dirty="0"/>
          </a:p>
          <a:p>
            <a:pPr>
              <a:tabLst>
                <a:tab pos="5884863" algn="l"/>
              </a:tabLst>
            </a:pPr>
            <a:r>
              <a:rPr lang="en-US" dirty="0" smtClean="0"/>
              <a:t>Optimism and pessimism as equally “justifiable”</a:t>
            </a:r>
          </a:p>
          <a:p>
            <a:pPr lvl="1">
              <a:tabLst>
                <a:tab pos="5884863" algn="l"/>
              </a:tabLst>
            </a:pPr>
            <a:r>
              <a:rPr lang="en-US" dirty="0" smtClean="0"/>
              <a:t>Good and bad do not belong on sample plane</a:t>
            </a:r>
          </a:p>
          <a:p>
            <a:pPr lvl="1">
              <a:tabLst>
                <a:tab pos="5884863" algn="l"/>
              </a:tabLst>
            </a:pPr>
            <a:r>
              <a:rPr lang="en-US" dirty="0" smtClean="0"/>
              <a:t>Optimism not “putting one’s head in the sand”</a:t>
            </a:r>
          </a:p>
          <a:p>
            <a:pPr lvl="1"/>
            <a:endParaRPr lang="en-US" dirty="0" smtClean="0"/>
          </a:p>
          <a:p>
            <a:pPr>
              <a:tabLst>
                <a:tab pos="5884863" algn="l"/>
              </a:tabLst>
            </a:pPr>
            <a:r>
              <a:rPr lang="en-US" dirty="0" smtClean="0"/>
              <a:t>Rationalization technique of “calculated pessimism” </a:t>
            </a:r>
            <a:endParaRPr lang="en-US" dirty="0"/>
          </a:p>
          <a:p>
            <a:endParaRPr lang="en-US" sz="2000" dirty="0" smtClean="0"/>
          </a:p>
          <a:p>
            <a:r>
              <a:rPr lang="en-US" dirty="0" smtClean="0"/>
              <a:t>Negativity spreads more quickly than positivity</a:t>
            </a:r>
          </a:p>
          <a:p>
            <a:pPr lvl="1"/>
            <a:r>
              <a:rPr lang="en-US" dirty="0" smtClean="0"/>
              <a:t>Reflects insufficient belief in power of positive</a:t>
            </a:r>
          </a:p>
          <a:p>
            <a:endParaRPr lang="en-US" dirty="0"/>
          </a:p>
        </p:txBody>
      </p:sp>
    </p:spTree>
    <p:extLst>
      <p:ext uri="{BB962C8B-B14F-4D97-AF65-F5344CB8AC3E}">
        <p14:creationId xmlns:p14="http://schemas.microsoft.com/office/powerpoint/2010/main" val="28570575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Scenario – positive outlook needed </a:t>
            </a:r>
            <a:r>
              <a:rPr lang="en-US" smtClean="0"/>
              <a:t>in relationships</a:t>
            </a:r>
            <a:endParaRPr lang="en-US" dirty="0"/>
          </a:p>
        </p:txBody>
      </p:sp>
      <p:sp>
        <p:nvSpPr>
          <p:cNvPr id="3" name="Content Placeholder 2"/>
          <p:cNvSpPr>
            <a:spLocks noGrp="1"/>
          </p:cNvSpPr>
          <p:nvPr>
            <p:ph idx="1"/>
          </p:nvPr>
        </p:nvSpPr>
        <p:spPr>
          <a:xfrm>
            <a:off x="457200" y="1600200"/>
            <a:ext cx="8153400" cy="4876800"/>
          </a:xfrm>
        </p:spPr>
        <p:txBody>
          <a:bodyPr>
            <a:normAutofit fontScale="85000" lnSpcReduction="10000"/>
          </a:bodyPr>
          <a:lstStyle/>
          <a:p>
            <a:endParaRPr lang="en-US" sz="1200" dirty="0" smtClean="0"/>
          </a:p>
          <a:p>
            <a:pPr marL="0" indent="0" algn="just">
              <a:buNone/>
            </a:pPr>
            <a:r>
              <a:rPr lang="en-US" dirty="0" smtClean="0"/>
              <a:t>     </a:t>
            </a:r>
            <a:r>
              <a:rPr lang="en-US" dirty="0" smtClean="0">
                <a:latin typeface="Andalus" panose="02020603050405020304" pitchFamily="18" charset="-78"/>
                <a:cs typeface="Andalus" panose="02020603050405020304" pitchFamily="18" charset="-78"/>
              </a:rPr>
              <a:t>Mrs. Wilson is often embarrassed to go with her husband to meet acquaintances who do not come up to his expectations.  For this reason she never takes him to see her relatives  She finds that he is not really interested in other people  He constantly interrupts, puts them down, demolishes them with his logic, and almost never yields a point -- a common failing she finds in academics.  If the people they have gone to visit have any humor or spirit, or if he believes they are ‘his wife’s sort of people’, he will sit there for hours on end, not saying a word unless he is directly spoken to.  Even then he only mumbles.</a:t>
            </a:r>
          </a:p>
          <a:p>
            <a:pPr marL="0" indent="0" algn="just">
              <a:buNone/>
            </a:pPr>
            <a:r>
              <a:rPr lang="en-US" dirty="0" smtClean="0">
                <a:latin typeface="Andalus" panose="02020603050405020304" pitchFamily="18" charset="-78"/>
                <a:cs typeface="Andalus" panose="02020603050405020304" pitchFamily="18" charset="-78"/>
              </a:rPr>
              <a:t>     His rules of conduct seem to be that either he likes someone, in which case he can be nice, or he doesn’t, in which case he has no qualms in making it quite clear.  Though his wife makes clear distinctions for herself between people who are genuine in their friendship and those who are merely polite, he accuses her of being nice to everyone.  When they get home, she is angry with him, but he tells her how hypocritical she is.  His grumpiness annoys her, and other people have mentioned his ill humor to her..   </a:t>
            </a:r>
            <a:r>
              <a:rPr lang="en-US" dirty="0" smtClean="0"/>
              <a:t>    </a:t>
            </a:r>
            <a:endParaRPr lang="en-US" dirty="0"/>
          </a:p>
        </p:txBody>
      </p:sp>
    </p:spTree>
    <p:extLst>
      <p:ext uri="{BB962C8B-B14F-4D97-AF65-F5344CB8AC3E}">
        <p14:creationId xmlns:p14="http://schemas.microsoft.com/office/powerpoint/2010/main" val="40072631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Introduction – The Four Concentric Circles</a:t>
            </a:r>
            <a:endParaRPr lang="en-US" dirty="0"/>
          </a:p>
        </p:txBody>
      </p:sp>
      <p:sp>
        <p:nvSpPr>
          <p:cNvPr id="3" name="Content Placeholder 2"/>
          <p:cNvSpPr>
            <a:spLocks noGrp="1"/>
          </p:cNvSpPr>
          <p:nvPr>
            <p:ph idx="1"/>
          </p:nvPr>
        </p:nvSpPr>
        <p:spPr/>
        <p:txBody>
          <a:bodyPr/>
          <a:lstStyle/>
          <a:p>
            <a:endParaRPr lang="en-US" dirty="0" smtClean="0"/>
          </a:p>
          <a:p>
            <a:endParaRPr lang="en-US" dirty="0" smtClean="0"/>
          </a:p>
          <a:p>
            <a:pPr algn="ctr"/>
            <a:r>
              <a:rPr lang="en-US" dirty="0" smtClean="0"/>
              <a:t>Outermost – the Soma</a:t>
            </a:r>
          </a:p>
          <a:p>
            <a:endParaRPr lang="en-US" dirty="0" smtClean="0"/>
          </a:p>
          <a:p>
            <a:pPr algn="ctr"/>
            <a:r>
              <a:rPr lang="en-US" dirty="0" smtClean="0"/>
              <a:t>Then the Mind</a:t>
            </a:r>
          </a:p>
          <a:p>
            <a:endParaRPr lang="en-US" dirty="0"/>
          </a:p>
          <a:p>
            <a:pPr algn="ctr"/>
            <a:r>
              <a:rPr lang="en-US" dirty="0" smtClean="0"/>
              <a:t>Then the Moral Realm</a:t>
            </a:r>
          </a:p>
          <a:p>
            <a:endParaRPr lang="en-US" dirty="0"/>
          </a:p>
          <a:p>
            <a:pPr algn="ctr"/>
            <a:r>
              <a:rPr lang="en-US" dirty="0" smtClean="0"/>
              <a:t>Then the Spiritual</a:t>
            </a:r>
            <a:endParaRPr lang="en-US" dirty="0"/>
          </a:p>
        </p:txBody>
      </p:sp>
    </p:spTree>
    <p:extLst>
      <p:ext uri="{BB962C8B-B14F-4D97-AF65-F5344CB8AC3E}">
        <p14:creationId xmlns:p14="http://schemas.microsoft.com/office/powerpoint/2010/main" val="20044389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Birth of Modern Psychiatry</a:t>
            </a:r>
            <a:endParaRPr lang="en-US" dirty="0"/>
          </a:p>
        </p:txBody>
      </p:sp>
      <p:sp>
        <p:nvSpPr>
          <p:cNvPr id="3" name="Content Placeholder 2"/>
          <p:cNvSpPr>
            <a:spLocks noGrp="1"/>
          </p:cNvSpPr>
          <p:nvPr>
            <p:ph idx="1"/>
          </p:nvPr>
        </p:nvSpPr>
        <p:spPr/>
        <p:txBody>
          <a:bodyPr/>
          <a:lstStyle/>
          <a:p>
            <a:endParaRPr lang="en-US" dirty="0" smtClean="0"/>
          </a:p>
          <a:p>
            <a:endParaRPr lang="en-US" sz="1200" dirty="0" smtClean="0"/>
          </a:p>
          <a:p>
            <a:r>
              <a:rPr lang="en-US" dirty="0" smtClean="0"/>
              <a:t>Medicine towards end of 1800s</a:t>
            </a:r>
          </a:p>
          <a:p>
            <a:endParaRPr lang="en-US" sz="2000" dirty="0"/>
          </a:p>
          <a:p>
            <a:pPr lvl="1"/>
            <a:r>
              <a:rPr lang="en-US" dirty="0" smtClean="0"/>
              <a:t>Internal medicine -- Hippocrates, </a:t>
            </a:r>
            <a:r>
              <a:rPr lang="en-US" i="1" dirty="0" smtClean="0"/>
              <a:t>etc.</a:t>
            </a:r>
            <a:endParaRPr lang="en-US" dirty="0" smtClean="0"/>
          </a:p>
          <a:p>
            <a:pPr lvl="1"/>
            <a:endParaRPr lang="en-US" dirty="0"/>
          </a:p>
          <a:p>
            <a:pPr lvl="1"/>
            <a:r>
              <a:rPr lang="en-US" dirty="0" smtClean="0"/>
              <a:t>Surgery – barbers, </a:t>
            </a:r>
            <a:r>
              <a:rPr lang="en-US" i="1" dirty="0" smtClean="0"/>
              <a:t>etc.</a:t>
            </a:r>
            <a:endParaRPr lang="en-US" dirty="0" smtClean="0"/>
          </a:p>
          <a:p>
            <a:pPr lvl="1"/>
            <a:endParaRPr lang="en-US" dirty="0"/>
          </a:p>
          <a:p>
            <a:pPr lvl="1"/>
            <a:r>
              <a:rPr lang="en-US" dirty="0" smtClean="0"/>
              <a:t>Neurology -- Descartes, </a:t>
            </a:r>
            <a:r>
              <a:rPr lang="en-US" i="1" dirty="0" smtClean="0"/>
              <a:t>etc.</a:t>
            </a:r>
          </a:p>
          <a:p>
            <a:pPr lvl="1"/>
            <a:endParaRPr lang="en-US" i="1" dirty="0"/>
          </a:p>
          <a:p>
            <a:r>
              <a:rPr lang="en-US" dirty="0" smtClean="0"/>
              <a:t>Dualism, but no model of  mind</a:t>
            </a:r>
            <a:endParaRPr lang="en-US" dirty="0"/>
          </a:p>
        </p:txBody>
      </p:sp>
    </p:spTree>
    <p:extLst>
      <p:ext uri="{BB962C8B-B14F-4D97-AF65-F5344CB8AC3E}">
        <p14:creationId xmlns:p14="http://schemas.microsoft.com/office/powerpoint/2010/main" val="1377322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Scientific Discovery of the Psyche-1</a:t>
            </a:r>
            <a:endParaRPr lang="en-US" dirty="0"/>
          </a:p>
        </p:txBody>
      </p:sp>
      <p:sp>
        <p:nvSpPr>
          <p:cNvPr id="3" name="Content Placeholder 2"/>
          <p:cNvSpPr>
            <a:spLocks noGrp="1"/>
          </p:cNvSpPr>
          <p:nvPr>
            <p:ph idx="1"/>
          </p:nvPr>
        </p:nvSpPr>
        <p:spPr/>
        <p:txBody>
          <a:bodyPr/>
          <a:lstStyle/>
          <a:p>
            <a:endParaRPr lang="en-US" dirty="0" smtClean="0"/>
          </a:p>
          <a:p>
            <a:endParaRPr lang="en-US" sz="1200" dirty="0" smtClean="0"/>
          </a:p>
          <a:p>
            <a:endParaRPr lang="en-US" sz="1200" dirty="0"/>
          </a:p>
          <a:p>
            <a:r>
              <a:rPr lang="en-US" dirty="0" smtClean="0"/>
              <a:t>Concept of </a:t>
            </a:r>
            <a:r>
              <a:rPr lang="en-US" i="1" dirty="0" smtClean="0"/>
              <a:t>Functional Delta</a:t>
            </a:r>
          </a:p>
          <a:p>
            <a:endParaRPr lang="en-US" sz="2000" i="1" dirty="0"/>
          </a:p>
          <a:p>
            <a:r>
              <a:rPr lang="en-US" dirty="0" smtClean="0"/>
              <a:t>Manifestations</a:t>
            </a:r>
          </a:p>
          <a:p>
            <a:pPr lvl="1"/>
            <a:endParaRPr lang="en-US" dirty="0" smtClean="0"/>
          </a:p>
          <a:p>
            <a:pPr lvl="1"/>
            <a:r>
              <a:rPr lang="en-US" dirty="0" smtClean="0"/>
              <a:t>Pathological signs minimal, symptoms and illness behavior high</a:t>
            </a:r>
          </a:p>
          <a:p>
            <a:pPr lvl="1"/>
            <a:endParaRPr lang="en-US" dirty="0"/>
          </a:p>
          <a:p>
            <a:pPr lvl="1"/>
            <a:r>
              <a:rPr lang="en-US" dirty="0" smtClean="0"/>
              <a:t>Pathological signs high, symptoms and illness behavior minimal</a:t>
            </a:r>
            <a:endParaRPr lang="en-US" dirty="0"/>
          </a:p>
        </p:txBody>
      </p:sp>
    </p:spTree>
    <p:extLst>
      <p:ext uri="{BB962C8B-B14F-4D97-AF65-F5344CB8AC3E}">
        <p14:creationId xmlns:p14="http://schemas.microsoft.com/office/powerpoint/2010/main" val="12257035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The Scientific Discovery of Psyche-2</a:t>
            </a:r>
            <a:endParaRPr lang="en-US" dirty="0"/>
          </a:p>
        </p:txBody>
      </p:sp>
      <p:sp>
        <p:nvSpPr>
          <p:cNvPr id="3" name="Content Placeholder 2"/>
          <p:cNvSpPr>
            <a:spLocks noGrp="1"/>
          </p:cNvSpPr>
          <p:nvPr>
            <p:ph idx="1"/>
          </p:nvPr>
        </p:nvSpPr>
        <p:spPr/>
        <p:txBody>
          <a:bodyPr/>
          <a:lstStyle/>
          <a:p>
            <a:endParaRPr lang="en-US" sz="1200" dirty="0" smtClean="0"/>
          </a:p>
          <a:p>
            <a:endParaRPr lang="en-US" sz="1200" dirty="0" smtClean="0"/>
          </a:p>
          <a:p>
            <a:r>
              <a:rPr lang="en-US" dirty="0" smtClean="0"/>
              <a:t>Hysteria as excessive excitability of psyche (mind)</a:t>
            </a:r>
          </a:p>
          <a:p>
            <a:endParaRPr lang="en-US" sz="2000" dirty="0" smtClean="0"/>
          </a:p>
          <a:p>
            <a:r>
              <a:rPr lang="en-US" dirty="0" smtClean="0"/>
              <a:t>Particular configuration of symptoms, no corresponding pathophysiological signs</a:t>
            </a:r>
          </a:p>
          <a:p>
            <a:endParaRPr lang="en-US" sz="2000" dirty="0"/>
          </a:p>
          <a:p>
            <a:r>
              <a:rPr lang="en-US" dirty="0" smtClean="0"/>
              <a:t>Not understood as denial or malingering behavior</a:t>
            </a:r>
          </a:p>
          <a:p>
            <a:endParaRPr lang="en-US" sz="2000" dirty="0"/>
          </a:p>
          <a:p>
            <a:r>
              <a:rPr lang="en-US" dirty="0" smtClean="0"/>
              <a:t>Charcot – acceptance of hysteria as a legitimate illness</a:t>
            </a:r>
          </a:p>
          <a:p>
            <a:pPr lvl="1"/>
            <a:r>
              <a:rPr lang="en-US" dirty="0" smtClean="0"/>
              <a:t>“Careful taxonomist”</a:t>
            </a:r>
          </a:p>
          <a:p>
            <a:pPr lvl="1"/>
            <a:r>
              <a:rPr lang="en-US" dirty="0" smtClean="0"/>
              <a:t>Lectures attended by Janet, Freud, others </a:t>
            </a:r>
            <a:endParaRPr lang="en-US" dirty="0"/>
          </a:p>
        </p:txBody>
      </p:sp>
    </p:spTree>
    <p:extLst>
      <p:ext uri="{BB962C8B-B14F-4D97-AF65-F5344CB8AC3E}">
        <p14:creationId xmlns:p14="http://schemas.microsoft.com/office/powerpoint/2010/main" val="20515668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Search for Cause of Hysteria</a:t>
            </a:r>
            <a:endParaRPr lang="en-US" dirty="0"/>
          </a:p>
        </p:txBody>
      </p:sp>
      <p:sp>
        <p:nvSpPr>
          <p:cNvPr id="3" name="Content Placeholder 2"/>
          <p:cNvSpPr>
            <a:spLocks noGrp="1"/>
          </p:cNvSpPr>
          <p:nvPr>
            <p:ph idx="1"/>
          </p:nvPr>
        </p:nvSpPr>
        <p:spPr/>
        <p:txBody>
          <a:bodyPr>
            <a:normAutofit/>
          </a:bodyPr>
          <a:lstStyle/>
          <a:p>
            <a:endParaRPr lang="en-US" sz="600" dirty="0" smtClean="0"/>
          </a:p>
          <a:p>
            <a:endParaRPr lang="en-US" sz="1200" dirty="0"/>
          </a:p>
          <a:p>
            <a:endParaRPr lang="en-US" sz="1200" dirty="0" smtClean="0"/>
          </a:p>
          <a:p>
            <a:r>
              <a:rPr lang="en-US" dirty="0" smtClean="0"/>
              <a:t>Janet (France), Freud and Breuer (Vienna, Austria)</a:t>
            </a:r>
          </a:p>
          <a:p>
            <a:pPr lvl="1"/>
            <a:r>
              <a:rPr lang="en-US" dirty="0" smtClean="0"/>
              <a:t>Reputed as careful listeners of patients’ stories</a:t>
            </a:r>
          </a:p>
          <a:p>
            <a:endParaRPr lang="en-US" sz="2000" dirty="0"/>
          </a:p>
          <a:p>
            <a:r>
              <a:rPr lang="en-US" dirty="0" smtClean="0"/>
              <a:t>Freud described human reality consisting of two realms:  somatic and psychological</a:t>
            </a:r>
          </a:p>
          <a:p>
            <a:pPr lvl="1"/>
            <a:r>
              <a:rPr lang="en-US" i="1" dirty="0" smtClean="0"/>
              <a:t>Cf. </a:t>
            </a:r>
            <a:r>
              <a:rPr lang="en-US" dirty="0" smtClean="0"/>
              <a:t>Descartes</a:t>
            </a:r>
          </a:p>
          <a:p>
            <a:endParaRPr lang="en-US" sz="2000" dirty="0"/>
          </a:p>
          <a:p>
            <a:r>
              <a:rPr lang="en-US" dirty="0" smtClean="0"/>
              <a:t>Psyche as </a:t>
            </a:r>
            <a:r>
              <a:rPr lang="en-US" b="1" dirty="0" smtClean="0"/>
              <a:t>epiphenomenon</a:t>
            </a:r>
            <a:r>
              <a:rPr lang="en-US" dirty="0" smtClean="0"/>
              <a:t> of somatic processes</a:t>
            </a:r>
          </a:p>
          <a:p>
            <a:pPr lvl="1"/>
            <a:r>
              <a:rPr lang="en-US" dirty="0" smtClean="0"/>
              <a:t>Model of mind as materialistic and reductionist </a:t>
            </a:r>
            <a:endParaRPr lang="en-US" dirty="0"/>
          </a:p>
        </p:txBody>
      </p:sp>
    </p:spTree>
    <p:extLst>
      <p:ext uri="{BB962C8B-B14F-4D97-AF65-F5344CB8AC3E}">
        <p14:creationId xmlns:p14="http://schemas.microsoft.com/office/powerpoint/2010/main" val="11798106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Reactions to “Soul-less” Psychology</a:t>
            </a:r>
            <a:endParaRPr lang="en-US" dirty="0"/>
          </a:p>
        </p:txBody>
      </p:sp>
      <p:sp>
        <p:nvSpPr>
          <p:cNvPr id="3" name="Content Placeholder 2"/>
          <p:cNvSpPr>
            <a:spLocks noGrp="1"/>
          </p:cNvSpPr>
          <p:nvPr>
            <p:ph idx="1"/>
          </p:nvPr>
        </p:nvSpPr>
        <p:spPr/>
        <p:txBody>
          <a:bodyPr>
            <a:normAutofit/>
          </a:bodyPr>
          <a:lstStyle/>
          <a:p>
            <a:endParaRPr lang="en-US" sz="1200" dirty="0" smtClean="0"/>
          </a:p>
          <a:p>
            <a:r>
              <a:rPr lang="en-US" dirty="0" smtClean="0"/>
              <a:t>Szasz and </a:t>
            </a:r>
            <a:r>
              <a:rPr lang="en-US" i="1" dirty="0" smtClean="0"/>
              <a:t>Myth of Mental Illness</a:t>
            </a:r>
            <a:endParaRPr lang="en-US" dirty="0" smtClean="0"/>
          </a:p>
          <a:p>
            <a:pPr lvl="1"/>
            <a:r>
              <a:rPr lang="en-US" dirty="0" smtClean="0"/>
              <a:t>Highly critical of psychic determinism, psychiatry</a:t>
            </a:r>
          </a:p>
          <a:p>
            <a:pPr lvl="1"/>
            <a:endParaRPr lang="en-US" dirty="0" smtClean="0"/>
          </a:p>
          <a:p>
            <a:r>
              <a:rPr lang="en-US" dirty="0" smtClean="0"/>
              <a:t>Frank and </a:t>
            </a:r>
            <a:r>
              <a:rPr lang="en-US" i="1" dirty="0" smtClean="0"/>
              <a:t>Persuasion and Healing</a:t>
            </a:r>
            <a:endParaRPr lang="en-US" dirty="0"/>
          </a:p>
          <a:p>
            <a:pPr lvl="1"/>
            <a:r>
              <a:rPr lang="en-US" dirty="0" smtClean="0"/>
              <a:t>Emphasized role of hope in psychotherapy</a:t>
            </a:r>
          </a:p>
          <a:p>
            <a:pPr lvl="1"/>
            <a:endParaRPr lang="en-US" dirty="0"/>
          </a:p>
          <a:p>
            <a:r>
              <a:rPr lang="en-US" dirty="0" smtClean="0"/>
              <a:t>Third Force in Psychology </a:t>
            </a:r>
            <a:r>
              <a:rPr lang="en-US" i="1" dirty="0" smtClean="0"/>
              <a:t>(Maslow, Rogers, etc.)</a:t>
            </a:r>
            <a:endParaRPr lang="en-US" dirty="0" smtClean="0"/>
          </a:p>
          <a:p>
            <a:pPr lvl="1"/>
            <a:r>
              <a:rPr lang="en-US" dirty="0" smtClean="0"/>
              <a:t>Emphasized health, personal development</a:t>
            </a:r>
          </a:p>
          <a:p>
            <a:endParaRPr lang="en-US" dirty="0" smtClean="0"/>
          </a:p>
          <a:p>
            <a:r>
              <a:rPr lang="en-US" dirty="0" smtClean="0"/>
              <a:t>Advent of positive psychology – </a:t>
            </a:r>
            <a:r>
              <a:rPr lang="en-US" i="1" dirty="0" smtClean="0"/>
              <a:t>revolution</a:t>
            </a:r>
          </a:p>
          <a:p>
            <a:pPr lvl="1"/>
            <a:r>
              <a:rPr lang="en-US" dirty="0" smtClean="0"/>
              <a:t>Seligman and Czikszentmihalyi (2000)</a:t>
            </a:r>
          </a:p>
          <a:p>
            <a:pPr lvl="1"/>
            <a:endParaRPr lang="en-US" dirty="0"/>
          </a:p>
          <a:p>
            <a:pPr lvl="1"/>
            <a:endParaRPr lang="en-US" dirty="0" smtClean="0"/>
          </a:p>
          <a:p>
            <a:pPr lvl="1"/>
            <a:endParaRPr lang="en-US" dirty="0"/>
          </a:p>
          <a:p>
            <a:pPr lvl="1"/>
            <a:endParaRPr lang="en-US" dirty="0"/>
          </a:p>
          <a:p>
            <a:pPr lvl="1"/>
            <a:endParaRPr lang="en-US" dirty="0" smtClean="0"/>
          </a:p>
          <a:p>
            <a:pPr lvl="1"/>
            <a:endParaRPr lang="en-US" dirty="0"/>
          </a:p>
          <a:p>
            <a:pPr lvl="1"/>
            <a:endParaRPr lang="en-US" dirty="0"/>
          </a:p>
        </p:txBody>
      </p:sp>
    </p:spTree>
    <p:extLst>
      <p:ext uri="{BB962C8B-B14F-4D97-AF65-F5344CB8AC3E}">
        <p14:creationId xmlns:p14="http://schemas.microsoft.com/office/powerpoint/2010/main" val="31407277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Freud’s Concept of Mind (1896)</a:t>
            </a:r>
            <a:endParaRPr lang="en-US" dirty="0"/>
          </a:p>
        </p:txBody>
      </p:sp>
      <p:sp>
        <p:nvSpPr>
          <p:cNvPr id="3" name="Content Placeholder 2"/>
          <p:cNvSpPr>
            <a:spLocks noGrp="1"/>
          </p:cNvSpPr>
          <p:nvPr>
            <p:ph idx="1"/>
          </p:nvPr>
        </p:nvSpPr>
        <p:spPr/>
        <p:txBody>
          <a:bodyPr>
            <a:normAutofit/>
          </a:bodyPr>
          <a:lstStyle/>
          <a:p>
            <a:endParaRPr lang="en-US" sz="1200" dirty="0" smtClean="0"/>
          </a:p>
          <a:p>
            <a:r>
              <a:rPr lang="en-US" dirty="0" smtClean="0"/>
              <a:t>Basically </a:t>
            </a:r>
            <a:r>
              <a:rPr lang="en-US" dirty="0" err="1" smtClean="0"/>
              <a:t>somatopsychic</a:t>
            </a:r>
            <a:endParaRPr lang="en-US" dirty="0"/>
          </a:p>
          <a:p>
            <a:endParaRPr lang="en-US" sz="2000" dirty="0" smtClean="0"/>
          </a:p>
          <a:p>
            <a:r>
              <a:rPr lang="en-US" dirty="0" smtClean="0"/>
              <a:t>Problems</a:t>
            </a:r>
          </a:p>
          <a:p>
            <a:pPr lvl="1"/>
            <a:r>
              <a:rPr lang="en-US" dirty="0" smtClean="0"/>
              <a:t>Rendered human reality as ontologically equivalent to all other animals</a:t>
            </a:r>
          </a:p>
          <a:p>
            <a:pPr lvl="1"/>
            <a:r>
              <a:rPr lang="en-US" dirty="0" smtClean="0"/>
              <a:t>Human consciousness reduced to an effect, no unique powers</a:t>
            </a:r>
          </a:p>
          <a:p>
            <a:pPr marL="274320" lvl="1" indent="0">
              <a:buNone/>
            </a:pPr>
            <a:endParaRPr lang="en-US" dirty="0" smtClean="0"/>
          </a:p>
          <a:p>
            <a:r>
              <a:rPr lang="en-US" dirty="0" smtClean="0"/>
              <a:t>Psychoanalysis and hopelessness</a:t>
            </a:r>
          </a:p>
          <a:p>
            <a:endParaRPr lang="en-US" sz="2000" dirty="0"/>
          </a:p>
          <a:p>
            <a:r>
              <a:rPr lang="en-US" dirty="0" smtClean="0"/>
              <a:t>Psychic determinism</a:t>
            </a:r>
          </a:p>
          <a:p>
            <a:pPr lvl="1"/>
            <a:r>
              <a:rPr lang="en-US" i="1" dirty="0" smtClean="0"/>
              <a:t>Hard </a:t>
            </a:r>
            <a:r>
              <a:rPr lang="en-US" dirty="0" smtClean="0"/>
              <a:t>(Nature), </a:t>
            </a:r>
            <a:r>
              <a:rPr lang="en-US" i="1" dirty="0" smtClean="0"/>
              <a:t>Soft </a:t>
            </a:r>
            <a:r>
              <a:rPr lang="en-US" dirty="0" smtClean="0"/>
              <a:t>(Nurture)</a:t>
            </a:r>
            <a:r>
              <a:rPr lang="en-US" i="1" dirty="0" smtClean="0"/>
              <a:t> </a:t>
            </a:r>
            <a:endParaRPr lang="en-US" i="1" dirty="0"/>
          </a:p>
          <a:p>
            <a:pPr lvl="1"/>
            <a:endParaRPr lang="en-US" dirty="0" smtClean="0"/>
          </a:p>
          <a:p>
            <a:endParaRPr lang="en-US" dirty="0"/>
          </a:p>
          <a:p>
            <a:endParaRPr lang="en-US" dirty="0"/>
          </a:p>
          <a:p>
            <a:endParaRPr lang="en-US" dirty="0"/>
          </a:p>
        </p:txBody>
      </p:sp>
    </p:spTree>
    <p:extLst>
      <p:ext uri="{BB962C8B-B14F-4D97-AF65-F5344CB8AC3E}">
        <p14:creationId xmlns:p14="http://schemas.microsoft.com/office/powerpoint/2010/main" val="13197019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‘Abdu’-l-Bahá (1908) – Three Forces </a:t>
            </a:r>
            <a:endParaRPr lang="en-US" dirty="0"/>
          </a:p>
        </p:txBody>
      </p:sp>
      <p:sp>
        <p:nvSpPr>
          <p:cNvPr id="3" name="Content Placeholder 2"/>
          <p:cNvSpPr>
            <a:spLocks noGrp="1"/>
          </p:cNvSpPr>
          <p:nvPr>
            <p:ph idx="1"/>
          </p:nvPr>
        </p:nvSpPr>
        <p:spPr/>
        <p:txBody>
          <a:bodyPr/>
          <a:lstStyle/>
          <a:p>
            <a:endParaRPr lang="en-US" dirty="0" smtClean="0"/>
          </a:p>
          <a:p>
            <a:endParaRPr lang="en-US" sz="1200" dirty="0" smtClean="0"/>
          </a:p>
          <a:p>
            <a:r>
              <a:rPr lang="en-US" dirty="0" smtClean="0"/>
              <a:t>Nature</a:t>
            </a:r>
          </a:p>
          <a:p>
            <a:pPr lvl="1"/>
            <a:r>
              <a:rPr lang="en-US" dirty="0" smtClean="0"/>
              <a:t>Heredity, biological and genetic forces </a:t>
            </a:r>
          </a:p>
          <a:p>
            <a:endParaRPr lang="en-US" sz="2000" dirty="0"/>
          </a:p>
          <a:p>
            <a:r>
              <a:rPr lang="en-US" dirty="0" smtClean="0"/>
              <a:t>Nurture</a:t>
            </a:r>
          </a:p>
          <a:p>
            <a:pPr lvl="1"/>
            <a:r>
              <a:rPr lang="en-US" dirty="0" smtClean="0"/>
              <a:t>Social, educational and environmental forces</a:t>
            </a:r>
          </a:p>
          <a:p>
            <a:endParaRPr lang="en-US" sz="2000" dirty="0"/>
          </a:p>
          <a:p>
            <a:r>
              <a:rPr lang="en-US" dirty="0" smtClean="0"/>
              <a:t>Mystical forces</a:t>
            </a:r>
          </a:p>
          <a:p>
            <a:pPr lvl="1"/>
            <a:r>
              <a:rPr lang="en-US" dirty="0" smtClean="0"/>
              <a:t>Unique to humankind</a:t>
            </a:r>
          </a:p>
          <a:p>
            <a:pPr lvl="1"/>
            <a:r>
              <a:rPr lang="en-US" dirty="0" smtClean="0"/>
              <a:t>Associated with “rational soul” </a:t>
            </a:r>
            <a:endParaRPr lang="en-US" dirty="0"/>
          </a:p>
        </p:txBody>
      </p:sp>
    </p:spTree>
    <p:extLst>
      <p:ext uri="{BB962C8B-B14F-4D97-AF65-F5344CB8AC3E}">
        <p14:creationId xmlns:p14="http://schemas.microsoft.com/office/powerpoint/2010/main" val="104200505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 - &amp;quot;Learning to Live in&amp;#x0D;&amp;#x0A;the Positive&amp;quot;&quot;/&gt;&lt;property id=&quot;20307&quot; value=&quot;256&quot;/&gt;&lt;/object&gt;&lt;object type=&quot;3&quot; unique_id=&quot;10005&quot;&gt;&lt;property id=&quot;20148&quot; value=&quot;5&quot;/&gt;&lt;property id=&quot;20300&quot; value=&quot;Slide 2 - &amp;quot;Introduction – The Four Concentric Circles&amp;quot;&quot;/&gt;&lt;property id=&quot;20307&quot; value=&quot;257&quot;/&gt;&lt;/object&gt;&lt;object type=&quot;3&quot; unique_id=&quot;10026&quot;&gt;&lt;property id=&quot;20148&quot; value=&quot;5&quot;/&gt;&lt;property id=&quot;20300&quot; value=&quot;Slide 3 - &amp;quot;The Birth of Modern Psychiatry&amp;quot;&quot;/&gt;&lt;property id=&quot;20307&quot; value=&quot;258&quot;/&gt;&lt;/object&gt;&lt;object type=&quot;3&quot; unique_id=&quot;10027&quot;&gt;&lt;property id=&quot;20148&quot; value=&quot;5&quot;/&gt;&lt;property id=&quot;20300&quot; value=&quot;Slide 4 - &amp;quot;Scientific Discovery of the Psyche-1&amp;quot;&quot;/&gt;&lt;property id=&quot;20307&quot; value=&quot;259&quot;/&gt;&lt;/object&gt;&lt;object type=&quot;3&quot; unique_id=&quot;10028&quot;&gt;&lt;property id=&quot;20148&quot; value=&quot;5&quot;/&gt;&lt;property id=&quot;20300&quot; value=&quot;Slide 5 - &amp;quot;The Scientific Discovery of Psyche-2&amp;quot;&quot;/&gt;&lt;property id=&quot;20307&quot; value=&quot;260&quot;/&gt;&lt;/object&gt;&lt;object type=&quot;3&quot; unique_id=&quot;10029&quot;&gt;&lt;property id=&quot;20148&quot; value=&quot;5&quot;/&gt;&lt;property id=&quot;20300&quot; value=&quot;Slide 6 - &amp;quot;Search for Cause of Hysteria&amp;quot;&quot;/&gt;&lt;property id=&quot;20307&quot; value=&quot;261&quot;/&gt;&lt;/object&gt;&lt;object type=&quot;3&quot; unique_id=&quot;10030&quot;&gt;&lt;property id=&quot;20148&quot; value=&quot;5&quot;/&gt;&lt;property id=&quot;20300&quot; value=&quot;Slide 8 - &amp;quot;Freud’s Concept of Mind (1896)&amp;quot;&quot;/&gt;&lt;property id=&quot;20307&quot; value=&quot;262&quot;/&gt;&lt;/object&gt;&lt;object type=&quot;3&quot; unique_id=&quot;10139&quot;&gt;&lt;property id=&quot;20148&quot; value=&quot;5&quot;/&gt;&lt;property id=&quot;20300&quot; value=&quot;Slide 9 - &amp;quot;‘Abdu’-l-Bahá (1908) – Three Forces &amp;quot;&quot;/&gt;&lt;property id=&quot;20307&quot; value=&quot;265&quot;/&gt;&lt;/object&gt;&lt;object type=&quot;3&quot; unique_id=&quot;10176&quot;&gt;&lt;property id=&quot;20148&quot; value=&quot;5&quot;/&gt;&lt;property id=&quot;20300&quot; value=&quot;Slide 10 - &amp;quot;Possible Soul, Mind, and Body Interactions from Three Forces Perspective&amp;quot;&quot;/&gt;&lt;property id=&quot;20307&quot; value=&quot;266&quot;/&gt;&lt;/object&gt;&lt;object type=&quot;3&quot; unique_id=&quot;10177&quot;&gt;&lt;property id=&quot;20148&quot; value=&quot;5&quot;/&gt;&lt;property id=&quot;20300&quot; value=&quot;Slide 7 - &amp;quot;Reactions to “Soul-less” Psychology&amp;quot;&quot;/&gt;&lt;property id=&quot;20307&quot; value=&quot;267&quot;/&gt;&lt;/object&gt;&lt;object type=&quot;3&quot; unique_id=&quot;10178&quot;&gt;&lt;property id=&quot;20148&quot; value=&quot;5&quot;/&gt;&lt;property id=&quot;20300&quot; value=&quot;Slide 12 - &amp;quot;Challenges to a Positive Outlook&amp;quot;&quot;/&gt;&lt;property id=&quot;20307&quot; value=&quot;268&quot;/&gt;&lt;/object&gt;&lt;object type=&quot;3&quot; unique_id=&quot;10218&quot;&gt;&lt;property id=&quot;20148&quot; value=&quot;5&quot;/&gt;&lt;property id=&quot;20300&quot; value=&quot;Slide 13 - &amp;quot;Scenario – positive outlook needed in relationships&amp;quot;&quot;/&gt;&lt;property id=&quot;20307&quot; value=&quot;271&quot;/&gt;&lt;/object&gt;&lt;object type=&quot;3&quot; unique_id=&quot;10233&quot;&gt;&lt;property id=&quot;20148&quot; value=&quot;5&quot;/&gt;&lt;property id=&quot;20300&quot; value=&quot;Slide 11 - &amp;quot;Developing a Positive Outlook&amp;quot;&quot;/&gt;&lt;property id=&quot;20307&quot; value=&quot;272&quot;/&gt;&lt;/object&gt;&lt;/object&gt;&lt;/object&gt;&lt;/database&gt;"/>
  <p:tag name="SECTOMILLISECCONVERTED" val="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1283</TotalTime>
  <Words>755</Words>
  <Application>Microsoft Office PowerPoint</Application>
  <PresentationFormat>On-screen Show (4:3)</PresentationFormat>
  <Paragraphs>148</Paragraphs>
  <Slides>13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Andalus</vt:lpstr>
      <vt:lpstr>Arial</vt:lpstr>
      <vt:lpstr>Clarity</vt:lpstr>
      <vt:lpstr>Learning to Live in the Positive</vt:lpstr>
      <vt:lpstr>Introduction – The Four Concentric Circles</vt:lpstr>
      <vt:lpstr>The Birth of Modern Psychiatry</vt:lpstr>
      <vt:lpstr>Scientific Discovery of the Psyche-1</vt:lpstr>
      <vt:lpstr>The Scientific Discovery of Psyche-2</vt:lpstr>
      <vt:lpstr>Search for Cause of Hysteria</vt:lpstr>
      <vt:lpstr>Reactions to “Soul-less” Psychology</vt:lpstr>
      <vt:lpstr>Freud’s Concept of Mind (1896)</vt:lpstr>
      <vt:lpstr>‘Abdu’-l-Bahá (1908) – Three Forces </vt:lpstr>
      <vt:lpstr>Possible Soul, Mind, and Body Interactions from Three Forces Perspective</vt:lpstr>
      <vt:lpstr>Developing a Positive Outlook</vt:lpstr>
      <vt:lpstr>Challenges to a Positive Outlook</vt:lpstr>
      <vt:lpstr>Scenario – positive outlook needed in relationships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Learning to Live in the Positive</dc:title>
  <dc:creator>Windows User</dc:creator>
  <cp:lastModifiedBy>Daniel B Lord</cp:lastModifiedBy>
  <cp:revision>44</cp:revision>
  <dcterms:created xsi:type="dcterms:W3CDTF">2015-04-01T19:20:49Z</dcterms:created>
  <dcterms:modified xsi:type="dcterms:W3CDTF">2016-04-04T02:59:04Z</dcterms:modified>
</cp:coreProperties>
</file>